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59" r:id="rId5"/>
    <p:sldId id="260" r:id="rId6"/>
    <p:sldId id="261" r:id="rId7"/>
    <p:sldId id="262" r:id="rId8"/>
    <p:sldId id="266" r:id="rId9"/>
    <p:sldId id="265" r:id="rId10"/>
    <p:sldId id="273" r:id="rId11"/>
    <p:sldId id="272" r:id="rId12"/>
    <p:sldId id="267" r:id="rId13"/>
    <p:sldId id="268" r:id="rId14"/>
    <p:sldId id="274" r:id="rId15"/>
    <p:sldId id="275" r:id="rId16"/>
    <p:sldId id="276" r:id="rId17"/>
    <p:sldId id="277" r:id="rId18"/>
    <p:sldId id="270" r:id="rId19"/>
    <p:sldId id="278" r:id="rId20"/>
    <p:sldId id="279" r:id="rId21"/>
    <p:sldId id="280" r:id="rId22"/>
    <p:sldId id="281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9" d="100"/>
          <a:sy n="89" d="100"/>
        </p:scale>
        <p:origin x="-33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898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937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72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4832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003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453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250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6980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667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30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5689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409FB-24FE-426E-AC15-A4ECDA10B8B0}" type="datetimeFigureOut">
              <a:rPr lang="en-US" smtClean="0"/>
              <a:t>11-May-15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25E7BC-0D9F-4445-95C4-E7A9CBC4D0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77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587527"/>
            <a:ext cx="9144000" cy="2387600"/>
          </a:xfrm>
        </p:spPr>
        <p:txBody>
          <a:bodyPr/>
          <a:lstStyle/>
          <a:p>
            <a:r>
              <a:rPr lang="en-US" b="1" dirty="0" smtClean="0"/>
              <a:t>The Reflective Journal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3600" dirty="0" smtClean="0"/>
              <a:t>Languages through the Technology Lens</a:t>
            </a:r>
          </a:p>
          <a:p>
            <a:endParaRPr lang="en-US" sz="3600" dirty="0" smtClean="0"/>
          </a:p>
          <a:p>
            <a:r>
              <a:rPr lang="en-US" sz="3600" dirty="0" smtClean="0"/>
              <a:t>Mariel Lombard</a:t>
            </a:r>
          </a:p>
          <a:p>
            <a:r>
              <a:rPr lang="en-US" sz="3600" dirty="0" err="1" smtClean="0"/>
              <a:t>Pymble</a:t>
            </a:r>
            <a:r>
              <a:rPr lang="en-US" sz="3600" dirty="0" smtClean="0"/>
              <a:t> Ladies’ College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1089199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352" t="16744" r="35551" b="7002"/>
          <a:stretch/>
        </p:blipFill>
        <p:spPr>
          <a:xfrm>
            <a:off x="69013" y="-388189"/>
            <a:ext cx="5313869" cy="732947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04982" y="1449238"/>
            <a:ext cx="3916392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Some tips on how to learn a language. Aimed particularly at year 7 students.</a:t>
            </a:r>
            <a:endParaRPr lang="en-US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6573327" y="474452"/>
            <a:ext cx="46582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General strategies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8623059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947" t="6907" r="18546" b="5352"/>
          <a:stretch/>
        </p:blipFill>
        <p:spPr>
          <a:xfrm>
            <a:off x="664235" y="120769"/>
            <a:ext cx="9109098" cy="66595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61253" y="2907102"/>
            <a:ext cx="259655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A range of resources offered to the student specifically discussing each skill. It also includes practice exercises for the students.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8988528" y="577969"/>
            <a:ext cx="355408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Skill based strategies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646635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208" t="14541" r="18226" b="9406"/>
          <a:stretch/>
        </p:blipFill>
        <p:spPr>
          <a:xfrm>
            <a:off x="1318847" y="404446"/>
            <a:ext cx="9222632" cy="61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58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3: Self-reflection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This 3</a:t>
            </a:r>
            <a:r>
              <a:rPr lang="en-US" baseline="30000" dirty="0" smtClean="0"/>
              <a:t>rd</a:t>
            </a:r>
            <a:r>
              <a:rPr lang="en-US" dirty="0" smtClean="0"/>
              <a:t> part is designed to allow the student to assess their own performance in class tasks and assessment tasks.</a:t>
            </a:r>
          </a:p>
          <a:p>
            <a:pPr>
              <a:lnSpc>
                <a:spcPct val="150000"/>
              </a:lnSpc>
            </a:pP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They are required to reflect on how they went, how much preparation they put into it and how to better their performance in the next task.</a:t>
            </a:r>
          </a:p>
        </p:txBody>
      </p:sp>
    </p:spTree>
    <p:extLst>
      <p:ext uri="{BB962C8B-B14F-4D97-AF65-F5344CB8AC3E}">
        <p14:creationId xmlns:p14="http://schemas.microsoft.com/office/powerpoint/2010/main" val="2991529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603" t="16184" r="34736" b="6814"/>
          <a:stretch/>
        </p:blipFill>
        <p:spPr>
          <a:xfrm>
            <a:off x="2251494" y="0"/>
            <a:ext cx="5779698" cy="79068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31192" y="879893"/>
            <a:ext cx="395952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Reflection on activity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2670831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225" t="16410" r="34734" b="7061"/>
          <a:stretch/>
        </p:blipFill>
        <p:spPr>
          <a:xfrm>
            <a:off x="112143" y="-250167"/>
            <a:ext cx="5521970" cy="74187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8511" t="13351" r="29844" b="5158"/>
          <a:stretch/>
        </p:blipFill>
        <p:spPr>
          <a:xfrm>
            <a:off x="6738292" y="609181"/>
            <a:ext cx="5677119" cy="624881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38490" y="148469"/>
            <a:ext cx="2648309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STUDENT SAMPLE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7451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51" t="29926" r="27796" b="22629"/>
          <a:stretch/>
        </p:blipFill>
        <p:spPr>
          <a:xfrm>
            <a:off x="155275" y="224287"/>
            <a:ext cx="8212348" cy="318314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7043" t="14609" r="13223" b="29499"/>
          <a:stretch/>
        </p:blipFill>
        <p:spPr>
          <a:xfrm>
            <a:off x="4615132" y="3338423"/>
            <a:ext cx="7576868" cy="341606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876582" y="741871"/>
            <a:ext cx="264831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Skills check list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9887661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208" t="14541" r="18226" b="9406"/>
          <a:stretch/>
        </p:blipFill>
        <p:spPr>
          <a:xfrm>
            <a:off x="1318847" y="404446"/>
            <a:ext cx="9222632" cy="61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98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4: Opportunities for extension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Finally, the students were given the opportunity to explore the language outside of the classroom. </a:t>
            </a:r>
          </a:p>
          <a:p>
            <a:r>
              <a:rPr lang="en-US" dirty="0" smtClean="0"/>
              <a:t>They were given a range of tasks they could do including cooking something French, watching a French movie, listening to French music and writing about it, etc.</a:t>
            </a:r>
          </a:p>
          <a:p>
            <a:r>
              <a:rPr lang="en-US" dirty="0" smtClean="0"/>
              <a:t>They uploaded their diary entries including pictures on the OneNote.</a:t>
            </a:r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835969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33457" t="16451" r="36115" b="27380"/>
          <a:stretch/>
        </p:blipFill>
        <p:spPr>
          <a:xfrm>
            <a:off x="1061050" y="140914"/>
            <a:ext cx="6385892" cy="66308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79434" y="414068"/>
            <a:ext cx="263968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/>
              <a:t>Personal Diary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943388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The reflective journal</a:t>
            </a:r>
            <a:r>
              <a:rPr lang="en-US" dirty="0" smtClean="0"/>
              <a:t>: What is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An online progress report on each language student (Year 7)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Usually held in the school’s Virtual Classroom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Divided into four parts: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PART 1: Establishing the learner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PART 2: Strategies to help the learner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PART 3: Self-reflection on activities</a:t>
            </a:r>
          </a:p>
          <a:p>
            <a:pPr lvl="1">
              <a:lnSpc>
                <a:spcPct val="150000"/>
              </a:lnSpc>
            </a:pPr>
            <a:r>
              <a:rPr lang="en-US" dirty="0" smtClean="0"/>
              <a:t>PART 4: Opportunities for extension </a:t>
            </a:r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349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6012" t="30736" r="6434" b="10692"/>
          <a:stretch/>
        </p:blipFill>
        <p:spPr>
          <a:xfrm>
            <a:off x="319176" y="655604"/>
            <a:ext cx="11594863" cy="49256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82951" y="364129"/>
            <a:ext cx="2648309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STUDENT SAMPLE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824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3465" t="25911" r="1003" b="5885"/>
          <a:stretch/>
        </p:blipFill>
        <p:spPr>
          <a:xfrm>
            <a:off x="120771" y="595220"/>
            <a:ext cx="12000661" cy="538288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488392" y="666054"/>
            <a:ext cx="2648309" cy="461665"/>
          </a:xfrm>
          <a:prstGeom prst="rect">
            <a:avLst/>
          </a:prstGeom>
          <a:noFill/>
          <a:ln>
            <a:solidFill>
              <a:schemeClr val="accent1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STUDENT SAMPLE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7673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3138" y="1966820"/>
            <a:ext cx="89628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Special thanks to Salina </a:t>
            </a:r>
            <a:r>
              <a:rPr lang="en-US" sz="3600" dirty="0" err="1" smtClean="0"/>
              <a:t>Bussien</a:t>
            </a:r>
            <a:r>
              <a:rPr lang="en-US" sz="3600" dirty="0" smtClean="0"/>
              <a:t> who helped design this reflective journal.</a:t>
            </a:r>
          </a:p>
        </p:txBody>
      </p:sp>
    </p:spTree>
    <p:extLst>
      <p:ext uri="{BB962C8B-B14F-4D97-AF65-F5344CB8AC3E}">
        <p14:creationId xmlns:p14="http://schemas.microsoft.com/office/powerpoint/2010/main" val="18072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208" t="14541" r="18226" b="9406"/>
          <a:stretch/>
        </p:blipFill>
        <p:spPr>
          <a:xfrm>
            <a:off x="1318847" y="404446"/>
            <a:ext cx="9222632" cy="61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7966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1: Establishing the learner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200000"/>
              </a:lnSpc>
            </a:pPr>
            <a:r>
              <a:rPr lang="en-US" dirty="0" smtClean="0"/>
              <a:t>Completed in Week 1, Term 1</a:t>
            </a:r>
          </a:p>
          <a:p>
            <a:pPr>
              <a:lnSpc>
                <a:spcPct val="200000"/>
              </a:lnSpc>
            </a:pPr>
            <a:r>
              <a:rPr lang="en-US" dirty="0" smtClean="0"/>
              <a:t>This aims to establish the student as a language learner</a:t>
            </a:r>
            <a:endParaRPr lang="en-US" dirty="0"/>
          </a:p>
          <a:p>
            <a:pPr>
              <a:lnSpc>
                <a:spcPct val="200000"/>
              </a:lnSpc>
            </a:pPr>
            <a:r>
              <a:rPr lang="en-US" dirty="0" smtClean="0"/>
              <a:t>It requires the students to think about how they learn best, their prior learning and ways in which they absorb information</a:t>
            </a:r>
          </a:p>
        </p:txBody>
      </p:sp>
    </p:spTree>
    <p:extLst>
      <p:ext uri="{BB962C8B-B14F-4D97-AF65-F5344CB8AC3E}">
        <p14:creationId xmlns:p14="http://schemas.microsoft.com/office/powerpoint/2010/main" val="7887919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5" t="5336" r="5591" b="5840"/>
          <a:stretch/>
        </p:blipFill>
        <p:spPr bwMode="auto">
          <a:xfrm>
            <a:off x="1250829" y="1000662"/>
            <a:ext cx="9920378" cy="565892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71268" y="112143"/>
            <a:ext cx="10299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My language biography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652126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33" t="15500" r="35000" b="7920"/>
          <a:stretch/>
        </p:blipFill>
        <p:spPr bwMode="auto">
          <a:xfrm>
            <a:off x="4602839" y="112143"/>
            <a:ext cx="5973146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1269" y="112143"/>
            <a:ext cx="299336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How I learn languages 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25333263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2969" t="6299" r="6393" b="5058"/>
          <a:stretch/>
        </p:blipFill>
        <p:spPr>
          <a:xfrm>
            <a:off x="1311215" y="914394"/>
            <a:ext cx="9402792" cy="581420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268" y="112143"/>
            <a:ext cx="102999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smtClean="0"/>
              <a:t>Learning preferences</a:t>
            </a:r>
            <a:endParaRPr lang="en-US" sz="4400" b="1" dirty="0"/>
          </a:p>
        </p:txBody>
      </p:sp>
    </p:spTree>
    <p:extLst>
      <p:ext uri="{BB962C8B-B14F-4D97-AF65-F5344CB8AC3E}">
        <p14:creationId xmlns:p14="http://schemas.microsoft.com/office/powerpoint/2010/main" val="13228763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17208" t="14541" r="18226" b="9406"/>
          <a:stretch/>
        </p:blipFill>
        <p:spPr>
          <a:xfrm>
            <a:off x="1318847" y="404446"/>
            <a:ext cx="9222632" cy="611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393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 2: Strategies to help the learner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This second part aims to provide the student with the tools necessary to progress in French.</a:t>
            </a:r>
          </a:p>
          <a:p>
            <a:endParaRPr lang="en-US" dirty="0" smtClean="0"/>
          </a:p>
          <a:p>
            <a:r>
              <a:rPr lang="en-US" dirty="0" smtClean="0"/>
              <a:t>It includes a range of resources and helpful handouts on how to approach each language skill.</a:t>
            </a:r>
          </a:p>
        </p:txBody>
      </p:sp>
    </p:spTree>
    <p:extLst>
      <p:ext uri="{BB962C8B-B14F-4D97-AF65-F5344CB8AC3E}">
        <p14:creationId xmlns:p14="http://schemas.microsoft.com/office/powerpoint/2010/main" val="3089118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356</Words>
  <Application>Microsoft Office PowerPoint</Application>
  <PresentationFormat>Widescreen</PresentationFormat>
  <Paragraphs>43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Calibri Light</vt:lpstr>
      <vt:lpstr>Office Theme</vt:lpstr>
      <vt:lpstr>The Reflective Journal</vt:lpstr>
      <vt:lpstr>The reflective journal: What is it?</vt:lpstr>
      <vt:lpstr>PowerPoint Presentation</vt:lpstr>
      <vt:lpstr>PART 1: Establishing the learner</vt:lpstr>
      <vt:lpstr>PowerPoint Presentation</vt:lpstr>
      <vt:lpstr>PowerPoint Presentation</vt:lpstr>
      <vt:lpstr>PowerPoint Presentation</vt:lpstr>
      <vt:lpstr>PowerPoint Presentation</vt:lpstr>
      <vt:lpstr>PART 2: Strategies to help the learner </vt:lpstr>
      <vt:lpstr>PowerPoint Presentation</vt:lpstr>
      <vt:lpstr>PowerPoint Presentation</vt:lpstr>
      <vt:lpstr>PowerPoint Presentation</vt:lpstr>
      <vt:lpstr>PART 3: Self-reflection</vt:lpstr>
      <vt:lpstr>PowerPoint Presentation</vt:lpstr>
      <vt:lpstr>PowerPoint Presentation</vt:lpstr>
      <vt:lpstr>PowerPoint Presentation</vt:lpstr>
      <vt:lpstr>PowerPoint Presentation</vt:lpstr>
      <vt:lpstr>PART 4: Opportunities for extension</vt:lpstr>
      <vt:lpstr>PowerPoint Presentation</vt:lpstr>
      <vt:lpstr>PowerPoint Presentation</vt:lpstr>
      <vt:lpstr>PowerPoint Presentation</vt:lpstr>
      <vt:lpstr>PowerPoint Presentation</vt:lpstr>
    </vt:vector>
  </TitlesOfParts>
  <Company>Windows 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Reflective Journal</dc:title>
  <dc:creator>Mariel Lombard</dc:creator>
  <cp:lastModifiedBy>Mariel Lombard</cp:lastModifiedBy>
  <cp:revision>10</cp:revision>
  <dcterms:created xsi:type="dcterms:W3CDTF">2015-05-10T23:25:04Z</dcterms:created>
  <dcterms:modified xsi:type="dcterms:W3CDTF">2015-05-11T00:24:45Z</dcterms:modified>
</cp:coreProperties>
</file>